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3" r:id="rId4"/>
    <p:sldId id="262" r:id="rId5"/>
    <p:sldId id="264" r:id="rId6"/>
    <p:sldId id="258" r:id="rId7"/>
    <p:sldId id="260" r:id="rId8"/>
    <p:sldId id="261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84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1D1BAE5-3E2F-4154-94BE-3B67B2747893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66394D4-ABFC-439A-BB1C-02D2279CAD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14" name="chimes.wav"/>
          </p:stSnd>
        </p:sndAc>
      </p:transition>
    </mc:Choice>
    <mc:Fallback>
      <p:transition spd="slow">
        <p:fade/>
        <p:sndAc>
          <p:stSnd>
            <p:snd r:embed="rId13" name="chimes.wav"/>
          </p:stSnd>
        </p:sndAc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1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1.wav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1.wav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1.wav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1.wav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1.wav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microsoft.com/office/2007/relationships/hdphoto" Target="../media/hdphoto3.wdp"/><Relationship Id="rId17" Type="http://schemas.openxmlformats.org/officeDocument/2006/relationships/audio" Target="../media/audio11.wav"/><Relationship Id="rId2" Type="http://schemas.openxmlformats.org/officeDocument/2006/relationships/audio" Target="../media/audio1.wav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microsoft.com/office/2007/relationships/hdphoto" Target="../media/hdphoto1.wdp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microsoft.com/office/2007/relationships/hdphoto" Target="../media/hdphoto2.wdp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3500438"/>
            <a:ext cx="85571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9600" b="1" cap="all" spc="0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первоцветы</a:t>
            </a:r>
            <a:endParaRPr lang="ru-RU" sz="9600" b="1" cap="all" spc="0" dirty="0">
              <a:ln/>
              <a:solidFill>
                <a:schemeClr val="accent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79912" y="308329"/>
            <a:ext cx="4518725" cy="3211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50"/>
                            </p:stCondLst>
                            <p:childTnLst>
                              <p:par>
                                <p:cTn id="1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stat11.privet.ru/lr/081733136331b38b5a8ead0db8f0cd3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929190" y="1214422"/>
            <a:ext cx="3414710" cy="485778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42910" y="285728"/>
            <a:ext cx="82990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atin typeface="Monotype Corsiva" pitchFamily="66" charset="0"/>
              </a:rPr>
              <a:t>Чем   похожи   и   чем    отличаются?</a:t>
            </a:r>
            <a:endParaRPr lang="ru-RU" sz="4400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3042" y="6143644"/>
            <a:ext cx="1369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Крокусы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72198" y="6072206"/>
            <a:ext cx="1739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Тюльпаны</a:t>
            </a:r>
            <a:endParaRPr lang="ru-RU" sz="2800" b="1" dirty="0">
              <a:latin typeface="Monotype Corsiva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529" t="3401" r="4118" b="2499"/>
          <a:stretch/>
        </p:blipFill>
        <p:spPr bwMode="auto">
          <a:xfrm>
            <a:off x="533175" y="1214421"/>
            <a:ext cx="3246737" cy="4864953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5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upload.wikimedia.org/wikipedia/commons/thumb/5/58/Viola_odorata_Garden_060402Aw.jpg/559px-Viola_odorata_Garden_060402Aw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11560" y="1124744"/>
            <a:ext cx="4357718" cy="4576773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28662" y="214290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Догадайся, почему так называется…</a:t>
            </a:r>
            <a:endParaRPr lang="ru-RU" sz="4000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1330" y="5914826"/>
            <a:ext cx="2359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Фиалка  лесная 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2080" y="808571"/>
            <a:ext cx="3613490" cy="5209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latin typeface="Monotype Corsiva" panose="03010101010201010101" pitchFamily="66" charset="0"/>
              </a:rPr>
              <a:t>На солнечной опушке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Monotype Corsiva" panose="03010101010201010101" pitchFamily="66" charset="0"/>
              </a:rPr>
              <a:t>Фиалка расцвела – </a:t>
            </a:r>
          </a:p>
          <a:p>
            <a:pPr>
              <a:lnSpc>
                <a:spcPct val="150000"/>
              </a:lnSpc>
            </a:pPr>
            <a:r>
              <a:rPr lang="ru-RU" sz="2800" b="1" dirty="0" err="1" smtClean="0">
                <a:latin typeface="Monotype Corsiva" panose="03010101010201010101" pitchFamily="66" charset="0"/>
              </a:rPr>
              <a:t>Лиловенькие</a:t>
            </a:r>
            <a:r>
              <a:rPr lang="ru-RU" sz="2800" b="1" dirty="0" smtClean="0">
                <a:latin typeface="Monotype Corsiva" panose="03010101010201010101" pitchFamily="66" charset="0"/>
              </a:rPr>
              <a:t> ушки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Monotype Corsiva" panose="03010101010201010101" pitchFamily="66" charset="0"/>
              </a:rPr>
              <a:t>Тихонько подняла.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Monotype Corsiva" panose="03010101010201010101" pitchFamily="66" charset="0"/>
              </a:rPr>
              <a:t>В траве она хоронится,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Monotype Corsiva" panose="03010101010201010101" pitchFamily="66" charset="0"/>
              </a:rPr>
              <a:t>Не любит лезть вперед,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Monotype Corsiva" panose="03010101010201010101" pitchFamily="66" charset="0"/>
              </a:rPr>
              <a:t>Но всякий ей поклонится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Monotype Corsiva" panose="03010101010201010101" pitchFamily="66" charset="0"/>
              </a:rPr>
              <a:t>И бережно возьмёт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0.liveinternet.ru/images/attach/c/5/85/530/85530456_convallariamajalis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2910" y="1714488"/>
            <a:ext cx="3643338" cy="424813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</p:pic>
      <p:pic>
        <p:nvPicPr>
          <p:cNvPr id="3" name="Рисунок 2" descr="http://www.botanichka.ru/wp-content/uploads/2010/06/Lily-of-the-Valley-520x69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86314" y="1714488"/>
            <a:ext cx="3500462" cy="422908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17545" y="214290"/>
            <a:ext cx="88264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Когда поспевают ягодки? </a:t>
            </a:r>
          </a:p>
          <a:p>
            <a:r>
              <a:rPr lang="ru-RU" sz="4000" b="1" dirty="0">
                <a:latin typeface="Monotype Corsiva" pitchFamily="66" charset="0"/>
              </a:rPr>
              <a:t> </a:t>
            </a:r>
            <a:r>
              <a:rPr lang="ru-RU" sz="4000" b="1" dirty="0" smtClean="0">
                <a:latin typeface="Monotype Corsiva" pitchFamily="66" charset="0"/>
              </a:rPr>
              <a:t>                                Почему их нельзя есть?</a:t>
            </a:r>
            <a:endParaRPr lang="ru-RU" sz="40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0430" y="6072206"/>
            <a:ext cx="2619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Ландыш  майский</a:t>
            </a:r>
            <a:endParaRPr lang="ru-RU" sz="2800" b="1" dirty="0"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5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1.liveinternet.ru/images/attach/c/7/96/270/96270673_cvetuy_zimuy11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1472" y="1571612"/>
            <a:ext cx="3071834" cy="417910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</p:pic>
      <p:pic>
        <p:nvPicPr>
          <p:cNvPr id="3" name="Рисунок 2" descr="http://stat16.privet.ru/lr/0b03c783d3b791171d8a771da390ca65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114318" y="1571612"/>
            <a:ext cx="3000396" cy="4143404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5720" y="214290"/>
            <a:ext cx="82153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Объясни , почему    у цветка </a:t>
            </a:r>
          </a:p>
          <a:p>
            <a:r>
              <a:rPr lang="ru-RU" sz="4000" b="1" dirty="0">
                <a:latin typeface="Monotype Corsiva" pitchFamily="66" charset="0"/>
              </a:rPr>
              <a:t> </a:t>
            </a:r>
            <a:r>
              <a:rPr lang="ru-RU" sz="4000" b="1" dirty="0" smtClean="0">
                <a:latin typeface="Monotype Corsiva" pitchFamily="66" charset="0"/>
              </a:rPr>
              <a:t>                                      такое название…</a:t>
            </a:r>
            <a:r>
              <a:rPr lang="ru-RU" sz="4400" b="1" dirty="0" smtClean="0">
                <a:latin typeface="Monotype Corsiva" pitchFamily="66" charset="0"/>
              </a:rPr>
              <a:t>     </a:t>
            </a:r>
            <a:endParaRPr lang="ru-RU" sz="4400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0430" y="5929330"/>
            <a:ext cx="1927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Подснежник </a:t>
            </a:r>
            <a:endParaRPr lang="ru-RU" sz="2800" b="1" dirty="0"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5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vanmed.ru/wp-content/uploads/2009/07/1247859961_Mat_i_macheha_obyknovennaya.jpg"/>
          <p:cNvPicPr/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1296" y="980728"/>
            <a:ext cx="3288915" cy="4373108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</p:pic>
      <p:pic>
        <p:nvPicPr>
          <p:cNvPr id="3" name="Рисунок 2" descr="http://www.woman55plus.ru/pictures/ru/health/oduvanchik4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93726" y="980728"/>
            <a:ext cx="3458664" cy="4373108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28303" y="116632"/>
            <a:ext cx="75424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Чем   похожи   и   чем    отличаются?</a:t>
            </a:r>
            <a:endParaRPr lang="ru-RU" sz="4000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5547" y="5445224"/>
            <a:ext cx="2717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Мать – и - мачеха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144" y="5445224"/>
            <a:ext cx="161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Одуванчик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42180" y="6112460"/>
            <a:ext cx="5769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Monotype Corsiva" panose="03010101010201010101" pitchFamily="66" charset="0"/>
              </a:rPr>
              <a:t>Почему мать-и-мачеха так называется?</a:t>
            </a:r>
            <a:endParaRPr lang="ru-RU" sz="2800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6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at16.privet.ru/lr/090bc0df905c84030fb8659d27d8f7fa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7298" y="515308"/>
            <a:ext cx="3869815" cy="5093932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643306" y="6000768"/>
            <a:ext cx="17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Monotype Corsiva" pitchFamily="66" charset="0"/>
              </a:rPr>
              <a:t>Н</a:t>
            </a:r>
            <a:r>
              <a:rPr lang="ru-RU" sz="2800" b="1" dirty="0" smtClean="0">
                <a:latin typeface="Monotype Corsiva" pitchFamily="66" charset="0"/>
              </a:rPr>
              <a:t>арциссы</a:t>
            </a:r>
            <a:endParaRPr lang="ru-RU" sz="2800" b="1" dirty="0">
              <a:latin typeface="Monotype Corsiva" pitchFamily="66" charset="0"/>
            </a:endParaRPr>
          </a:p>
        </p:txBody>
      </p:sp>
      <p:pic>
        <p:nvPicPr>
          <p:cNvPr id="1026" name="Picture 2" descr="http://s1.hostingkartinok.com/uploads/images/2012/04/65540625f319c34631ae4019d078dd87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865076" y="515308"/>
            <a:ext cx="3763109" cy="5064370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5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006.radikal.ru/i215/1305/d3/b71e9c353147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785786" y="928670"/>
            <a:ext cx="2786082" cy="3429024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" name="Рисунок 2" descr="http://www.naturfoto-cz.de/bilder/bilek/gelbes-windroschen-xxx100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214942" y="928670"/>
            <a:ext cx="2571768" cy="3357586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4282" y="142852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Monotype Corsiva" pitchFamily="66" charset="0"/>
              </a:rPr>
              <a:t>Почему так назвали? </a:t>
            </a:r>
            <a:endParaRPr lang="ru-RU" sz="4400" b="1" dirty="0"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868" y="4357694"/>
            <a:ext cx="1672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Ветреница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4857760"/>
            <a:ext cx="85011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Monotype Corsiva" pitchFamily="66" charset="0"/>
              </a:rPr>
              <a:t>Придумать «семейку слов» к слову  </a:t>
            </a:r>
            <a:r>
              <a:rPr lang="ru-RU" sz="2800" b="1" dirty="0" smtClean="0">
                <a:latin typeface="Monotype Corsiva" pitchFamily="66" charset="0"/>
              </a:rPr>
              <a:t>ветер: </a:t>
            </a:r>
            <a:r>
              <a:rPr lang="ru-RU" sz="2800" dirty="0" smtClean="0">
                <a:latin typeface="Monotype Corsiva" pitchFamily="66" charset="0"/>
              </a:rPr>
              <a:t>день (какой?) – ветреный; дует легкий, слабый – ветерок;  а если ещё слабее – </a:t>
            </a:r>
            <a:r>
              <a:rPr lang="ru-RU" sz="2800" dirty="0" err="1" smtClean="0">
                <a:latin typeface="Monotype Corsiva" pitchFamily="66" charset="0"/>
              </a:rPr>
              <a:t>ветерочек</a:t>
            </a:r>
            <a:r>
              <a:rPr lang="ru-RU" sz="2800" dirty="0" smtClean="0">
                <a:latin typeface="Monotype Corsiva" pitchFamily="66" charset="0"/>
              </a:rPr>
              <a:t>; сильный – ветрище;  губы потрескались на ветру - обветрились.</a:t>
            </a:r>
            <a:endParaRPr lang="ru-RU" sz="2800" dirty="0"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5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2557710"/>
              </p:ext>
            </p:extLst>
          </p:nvPr>
        </p:nvGraphicFramePr>
        <p:xfrm>
          <a:off x="683568" y="1196752"/>
          <a:ext cx="8280920" cy="5791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6504"/>
                <a:gridCol w="3744416"/>
              </a:tblGrid>
              <a:tr h="2100426">
                <a:tc rowSpan="2"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На лесной проталинке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Вырос цветик маленький.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Прячется в валежник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Беленький </a:t>
                      </a:r>
                      <a:r>
                        <a:rPr lang="ru-RU" sz="2400" smtClean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…(Подснежник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).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Monotype Corsiva" panose="03010101010201010101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Цвету я майскою порой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Меня найдешь в тени лесной.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На стебельке, как бусы в ряд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Цветы душистые висят.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ru-RU" sz="2400" smtClean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(Ландыши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).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Monotype Corsiva" panose="03010101010201010101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Золотой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цветочек,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Листья изумрудные,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С одной стороны нежные,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А с другой чуть грубые.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Что это за растение?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Скажите поскорее! 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(Мать-мачеха).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Monotype Corsiva" panose="03010101010201010101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Monotype Corsiva" panose="03010101010201010101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 smtClean="0">
                        <a:solidFill>
                          <a:schemeClr val="tx1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Белым шариком пушистым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Я красуюсь в поле чистом,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Дунул легкий ветерок –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И остался стебелек.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Monotype Corsiva" panose="03010101010201010101" pitchFamily="66" charset="0"/>
                        </a:rPr>
                        <a:t>(Одуванчик)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Monotype Corsiva" panose="03010101010201010101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182970"/>
            <a:ext cx="3441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Monotype Corsiva" panose="03010101010201010101" pitchFamily="66" charset="0"/>
              </a:rPr>
              <a:t>Отгадай загадки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32240" y="159975"/>
            <a:ext cx="2016224" cy="146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3265" y="5013176"/>
            <a:ext cx="2081299" cy="15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69308" y="5013176"/>
            <a:ext cx="2100147" cy="157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3968" y="199833"/>
            <a:ext cx="1895872" cy="142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09325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7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5903989"/>
              </p:ext>
            </p:extLst>
          </p:nvPr>
        </p:nvGraphicFramePr>
        <p:xfrm>
          <a:off x="1567093" y="1142402"/>
          <a:ext cx="6096000" cy="527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52759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87753" y="2750945"/>
            <a:ext cx="1310613" cy="174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 rot="3913493">
            <a:off x="5212875" y="1118732"/>
            <a:ext cx="893739" cy="134906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6319" y="1788155"/>
            <a:ext cx="724095" cy="51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1431" y="3324463"/>
            <a:ext cx="556103" cy="435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8118" y="3780721"/>
            <a:ext cx="578320" cy="452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10000" b="90000" l="10000" r="9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6536" y="2750945"/>
            <a:ext cx="762264" cy="91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28312" y="2776091"/>
            <a:ext cx="864096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0305" y="3759467"/>
            <a:ext cx="825517" cy="66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59832" y="3665332"/>
            <a:ext cx="855990" cy="855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86591" y="4864212"/>
            <a:ext cx="1701235" cy="133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7605" y="4864212"/>
            <a:ext cx="1796216" cy="1350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525418" y="4864212"/>
            <a:ext cx="1881116" cy="133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83568" y="258406"/>
            <a:ext cx="7863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latin typeface="Monotype Corsiva" panose="03010101010201010101" pitchFamily="66" charset="0"/>
              </a:rPr>
              <a:t>Составить рассказ о цветке по таблице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2717" y="1124744"/>
            <a:ext cx="6848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Блок-схема: перфолента 13"/>
          <p:cNvSpPr/>
          <p:nvPr/>
        </p:nvSpPr>
        <p:spPr>
          <a:xfrm>
            <a:off x="1786592" y="2776091"/>
            <a:ext cx="607808" cy="490504"/>
          </a:xfrm>
          <a:prstGeom prst="flowChartPunchedTap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6246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prism/>
        <p:sndAc>
          <p:stSnd>
            <p:snd r:embed="rId17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456</TotalTime>
  <Words>200</Words>
  <Application>Microsoft Office PowerPoint</Application>
  <PresentationFormat>Экран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.</dc:creator>
  <cp:lastModifiedBy>Анна</cp:lastModifiedBy>
  <cp:revision>49</cp:revision>
  <dcterms:created xsi:type="dcterms:W3CDTF">2014-04-21T07:38:46Z</dcterms:created>
  <dcterms:modified xsi:type="dcterms:W3CDTF">2020-05-10T10:41:43Z</dcterms:modified>
</cp:coreProperties>
</file>